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48" r:id="rId1"/>
  </p:sldMasterIdLst>
  <p:notesMasterIdLst>
    <p:notesMasterId r:id="rId24"/>
  </p:notesMasterIdLst>
  <p:sldIdLst>
    <p:sldId id="256" r:id="rId2"/>
    <p:sldId id="257" r:id="rId3"/>
    <p:sldId id="266" r:id="rId4"/>
    <p:sldId id="258" r:id="rId5"/>
    <p:sldId id="281" r:id="rId6"/>
    <p:sldId id="267" r:id="rId7"/>
    <p:sldId id="268" r:id="rId8"/>
    <p:sldId id="269" r:id="rId9"/>
    <p:sldId id="270" r:id="rId10"/>
    <p:sldId id="271" r:id="rId11"/>
    <p:sldId id="272" r:id="rId12"/>
    <p:sldId id="279" r:id="rId13"/>
    <p:sldId id="273" r:id="rId14"/>
    <p:sldId id="278" r:id="rId15"/>
    <p:sldId id="274" r:id="rId16"/>
    <p:sldId id="275" r:id="rId17"/>
    <p:sldId id="276" r:id="rId18"/>
    <p:sldId id="277" r:id="rId19"/>
    <p:sldId id="282" r:id="rId20"/>
    <p:sldId id="261" r:id="rId21"/>
    <p:sldId id="260" r:id="rId22"/>
    <p:sldId id="28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65" d="100"/>
          <a:sy n="65" d="100"/>
        </p:scale>
        <p:origin x="65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4C431-DCEF-E74C-BE79-3BBCFFFA92ED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49290F-3110-C343-8F55-06D29C19D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867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655B3FD-3506-478A-A3F0-62B73E39CB23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9CB8891-F92F-4429-82DF-519ADF4815F9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937696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3FD-3506-478A-A3F0-62B73E39CB23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B8891-F92F-4429-82DF-519ADF481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48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3FD-3506-478A-A3F0-62B73E39CB23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B8891-F92F-4429-82DF-519ADF481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5119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3FD-3506-478A-A3F0-62B73E39CB23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B8891-F92F-4429-82DF-519ADF4815F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262522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3FD-3506-478A-A3F0-62B73E39CB23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B8891-F92F-4429-82DF-519ADF481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641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3FD-3506-478A-A3F0-62B73E39CB23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B8891-F92F-4429-82DF-519ADF481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257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3FD-3506-478A-A3F0-62B73E39CB23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B8891-F92F-4429-82DF-519ADF481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9726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3FD-3506-478A-A3F0-62B73E39CB23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B8891-F92F-4429-82DF-519ADF481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3638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3FD-3506-478A-A3F0-62B73E39CB23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B8891-F92F-4429-82DF-519ADF481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727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3FD-3506-478A-A3F0-62B73E39CB23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B8891-F92F-4429-82DF-519ADF481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92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3FD-3506-478A-A3F0-62B73E39CB23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B8891-F92F-4429-82DF-519ADF481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0108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3FD-3506-478A-A3F0-62B73E39CB23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B8891-F92F-4429-82DF-519ADF481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221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3FD-3506-478A-A3F0-62B73E39CB23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B8891-F92F-4429-82DF-519ADF481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139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3FD-3506-478A-A3F0-62B73E39CB23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B8891-F92F-4429-82DF-519ADF481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108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3FD-3506-478A-A3F0-62B73E39CB23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B8891-F92F-4429-82DF-519ADF481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6012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3FD-3506-478A-A3F0-62B73E39CB23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B8891-F92F-4429-82DF-519ADF481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997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5B3FD-3506-478A-A3F0-62B73E39CB23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B8891-F92F-4429-82DF-519ADF481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481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655B3FD-3506-478A-A3F0-62B73E39CB23}" type="datetimeFigureOut">
              <a:rPr lang="en-US" smtClean="0"/>
              <a:t>11/9/2017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9CB8891-F92F-4429-82DF-519ADF481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841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9" r:id="rId1"/>
    <p:sldLayoutId id="2147484050" r:id="rId2"/>
    <p:sldLayoutId id="2147484051" r:id="rId3"/>
    <p:sldLayoutId id="2147484052" r:id="rId4"/>
    <p:sldLayoutId id="2147484053" r:id="rId5"/>
    <p:sldLayoutId id="2147484054" r:id="rId6"/>
    <p:sldLayoutId id="2147484055" r:id="rId7"/>
    <p:sldLayoutId id="2147484056" r:id="rId8"/>
    <p:sldLayoutId id="2147484057" r:id="rId9"/>
    <p:sldLayoutId id="2147484058" r:id="rId10"/>
    <p:sldLayoutId id="2147484059" r:id="rId11"/>
    <p:sldLayoutId id="2147484060" r:id="rId12"/>
    <p:sldLayoutId id="2147484061" r:id="rId13"/>
    <p:sldLayoutId id="2147484062" r:id="rId14"/>
    <p:sldLayoutId id="2147484063" r:id="rId15"/>
    <p:sldLayoutId id="2147484064" r:id="rId16"/>
    <p:sldLayoutId id="21474840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anaswinireddy.wixsite.com/bloodbank" TargetMode="Externa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40133-D7B0-42D2-B0FF-97D0280CF6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dirty="0">
                <a:latin typeface="Arial Rounded MT Bold" charset="0"/>
                <a:ea typeface="Arial Rounded MT Bold" charset="0"/>
                <a:cs typeface="Arial Rounded MT Bold" charset="0"/>
              </a:rPr>
              <a:t>ADVANCE SYSTEM </a:t>
            </a:r>
            <a:br>
              <a:rPr lang="en-US" sz="4800" b="1" dirty="0">
                <a:latin typeface="Arial Rounded MT Bold" charset="0"/>
                <a:ea typeface="Arial Rounded MT Bold" charset="0"/>
                <a:cs typeface="Arial Rounded MT Bold" charset="0"/>
              </a:rPr>
            </a:br>
            <a:r>
              <a:rPr lang="en-US" sz="4800" b="1" dirty="0">
                <a:latin typeface="Arial Rounded MT Bold" charset="0"/>
                <a:ea typeface="Arial Rounded MT Bold" charset="0"/>
                <a:cs typeface="Arial Rounded MT Bold" charset="0"/>
              </a:rPr>
              <a:t>ANALYS AND DESIGN </a:t>
            </a:r>
            <a:br>
              <a:rPr lang="en-US" sz="4800" b="1" dirty="0">
                <a:latin typeface="Arial Rounded MT Bold" charset="0"/>
                <a:ea typeface="Arial Rounded MT Bold" charset="0"/>
                <a:cs typeface="Arial Rounded MT Bold" charset="0"/>
              </a:rPr>
            </a:br>
            <a:r>
              <a:rPr lang="en-US" sz="4800" b="1" dirty="0">
                <a:latin typeface="Arial Rounded MT Bold" charset="0"/>
                <a:ea typeface="Arial Rounded MT Bold" charset="0"/>
                <a:cs typeface="Arial Rounded MT Bold" charset="0"/>
              </a:rPr>
              <a:t> Presentation</a:t>
            </a:r>
            <a:br>
              <a:rPr lang="en-US" sz="4800" b="1" dirty="0">
                <a:latin typeface="Arial Rounded MT Bold" charset="0"/>
                <a:ea typeface="Arial Rounded MT Bold" charset="0"/>
                <a:cs typeface="Arial Rounded MT Bold" charset="0"/>
              </a:rPr>
            </a:br>
            <a:br>
              <a:rPr lang="en-US" sz="4800" b="1" dirty="0">
                <a:latin typeface="Arial Rounded MT Bold" charset="0"/>
                <a:ea typeface="Arial Rounded MT Bold" charset="0"/>
                <a:cs typeface="Arial Rounded MT Bold" charset="0"/>
              </a:rPr>
            </a:br>
            <a:r>
              <a:rPr lang="en-US" sz="4800" b="1" dirty="0">
                <a:latin typeface="Arial Rounded MT Bold" charset="0"/>
                <a:ea typeface="Arial Rounded MT Bold" charset="0"/>
                <a:cs typeface="Arial Rounded MT Bold" charset="0"/>
              </a:rPr>
              <a:t>        </a:t>
            </a:r>
            <a:r>
              <a:rPr lang="en-US" sz="4800" b="1" dirty="0">
                <a:latin typeface="Lucida Handwriting" panose="03010101010101010101" pitchFamily="66" charset="0"/>
                <a:ea typeface="Arial Rounded MT Bold" charset="0"/>
                <a:cs typeface="Arial Rounded MT Bold" charset="0"/>
              </a:rPr>
              <a:t>BLOOD BANK SYSTEM</a:t>
            </a:r>
            <a:endParaRPr lang="en-US" sz="4800" dirty="0">
              <a:latin typeface="Lucida Handwriting" panose="03010101010101010101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EBA736-35AC-41F0-9A56-2103E2D8F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21414232">
            <a:off x="144303" y="2871562"/>
            <a:ext cx="10077514" cy="1786746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US" sz="8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Team members (Group 3):</a:t>
            </a:r>
          </a:p>
          <a:p>
            <a:pPr algn="l"/>
            <a:r>
              <a:rPr lang="en-US" sz="8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1. </a:t>
            </a:r>
            <a:r>
              <a:rPr lang="en-US" sz="80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Manaswini</a:t>
            </a:r>
            <a:r>
              <a:rPr lang="en-US" sz="8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Reddy </a:t>
            </a:r>
            <a:r>
              <a:rPr lang="en-US" sz="80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Pulakurthi</a:t>
            </a:r>
            <a:endParaRPr lang="en-US" sz="8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/>
            <a:r>
              <a:rPr lang="en-US" sz="8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Arshad Jamal</a:t>
            </a:r>
          </a:p>
          <a:p>
            <a:pPr algn="l"/>
            <a:r>
              <a:rPr lang="en-US" sz="8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3. Pankaj Kumar</a:t>
            </a:r>
          </a:p>
          <a:p>
            <a:endParaRPr lang="en-US" dirty="0"/>
          </a:p>
        </p:txBody>
      </p:sp>
      <p:pic>
        <p:nvPicPr>
          <p:cNvPr id="5" name="Picture 4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FFA654A9-D35F-4DEF-89EE-5FA08445E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878" y="105941"/>
            <a:ext cx="1681220" cy="1008888"/>
          </a:xfrm>
          <a:prstGeom prst="rect">
            <a:avLst/>
          </a:prstGeom>
        </p:spPr>
      </p:pic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E310D22-FA5E-4FF4-A782-76C1EBF301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9278"/>
            <a:ext cx="2092751" cy="139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75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0EBDF3C-61A6-450C-8532-9276D9A1EB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240" y="457200"/>
            <a:ext cx="7045932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1BF54F-33B7-4949-A149-629A0C5B4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9812" y="685800"/>
            <a:ext cx="3072869" cy="1151965"/>
          </a:xfrm>
        </p:spPr>
        <p:txBody>
          <a:bodyPr>
            <a:normAutofit/>
          </a:bodyPr>
          <a:lstStyle/>
          <a:p>
            <a:pPr algn="ctr"/>
            <a:r>
              <a:rPr lang="en-US" sz="3700" cap="none" dirty="0"/>
              <a:t>State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928F55-ED89-4D1F-AC9A-042CF9A78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91" y="187310"/>
            <a:ext cx="7886480" cy="534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646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54D35-580B-4149-BFB8-3CA5BC035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40C49-A62F-4DA5-8D12-955EB4149C3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1" y="2063396"/>
            <a:ext cx="5036270" cy="4591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cap="none" dirty="0"/>
              <a:t>Blood Donation Registration:</a:t>
            </a:r>
          </a:p>
          <a:p>
            <a:r>
              <a:rPr lang="en-US" sz="1800" cap="none" dirty="0"/>
              <a:t>Donor need to register separately for donation</a:t>
            </a:r>
          </a:p>
          <a:p>
            <a:r>
              <a:rPr lang="en-US" sz="1800" cap="none" dirty="0"/>
              <a:t>Provide personal detail</a:t>
            </a:r>
          </a:p>
          <a:p>
            <a:r>
              <a:rPr lang="en-US" sz="1800" cap="none" dirty="0"/>
              <a:t>Information collected in  our database</a:t>
            </a:r>
          </a:p>
          <a:p>
            <a:pPr marL="0" indent="0">
              <a:buNone/>
            </a:pPr>
            <a:r>
              <a:rPr lang="en-US" sz="1800" cap="none" dirty="0"/>
              <a:t>Search Blood Bank near me:</a:t>
            </a:r>
          </a:p>
          <a:p>
            <a:r>
              <a:rPr lang="en-US" sz="1800" cap="none" dirty="0"/>
              <a:t> Provide zip code and distance</a:t>
            </a:r>
          </a:p>
          <a:p>
            <a:r>
              <a:rPr lang="en-US" sz="1800" cap="none" dirty="0"/>
              <a:t>Fetches results from database</a:t>
            </a:r>
          </a:p>
          <a:p>
            <a:r>
              <a:rPr lang="en-US" sz="1800" cap="none" dirty="0"/>
              <a:t>Provides list of  blood bank </a:t>
            </a:r>
          </a:p>
          <a:p>
            <a:endParaRPr lang="en-US" cap="none" dirty="0"/>
          </a:p>
          <a:p>
            <a:pPr marL="0" indent="0">
              <a:buNone/>
            </a:pPr>
            <a:endParaRPr lang="en-US" cap="none" dirty="0"/>
          </a:p>
          <a:p>
            <a:pPr marL="0" indent="0">
              <a:buNone/>
            </a:pPr>
            <a:endParaRPr lang="en-US" cap="none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32C2C08-A286-48D1-9A37-349A285BB8A0}"/>
              </a:ext>
            </a:extLst>
          </p:cNvPr>
          <p:cNvSpPr txBox="1">
            <a:spLocks/>
          </p:cNvSpPr>
          <p:nvPr/>
        </p:nvSpPr>
        <p:spPr>
          <a:xfrm>
            <a:off x="5722071" y="2489200"/>
            <a:ext cx="5036270" cy="4045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cap="none" dirty="0"/>
              <a:t>Search Volunteers:</a:t>
            </a:r>
          </a:p>
          <a:p>
            <a:r>
              <a:rPr lang="en-US" sz="1800" cap="none" dirty="0"/>
              <a:t>Provide zip code, distance and blood group</a:t>
            </a:r>
          </a:p>
          <a:p>
            <a:r>
              <a:rPr lang="en-US" sz="1800" cap="none" dirty="0"/>
              <a:t>Fetches results from database</a:t>
            </a:r>
          </a:p>
          <a:p>
            <a:r>
              <a:rPr lang="en-US" sz="1800" cap="none" dirty="0"/>
              <a:t>Provides list of  donors based on location and blood required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cap="none" dirty="0"/>
              <a:t>Get Information:</a:t>
            </a:r>
          </a:p>
          <a:p>
            <a:r>
              <a:rPr lang="en-US" sz="1800" cap="none" dirty="0"/>
              <a:t>General facts and information </a:t>
            </a:r>
          </a:p>
          <a:p>
            <a:r>
              <a:rPr lang="en-US" sz="1800" cap="none" dirty="0"/>
              <a:t>Eligibility conditions and criteria</a:t>
            </a:r>
          </a:p>
          <a:p>
            <a:endParaRPr lang="en-US" cap="none" dirty="0"/>
          </a:p>
          <a:p>
            <a:pPr marL="0" indent="0">
              <a:buFont typeface="Arial" panose="020B0604020202020204" pitchFamily="34" charset="0"/>
              <a:buNone/>
            </a:pPr>
            <a:endParaRPr lang="en-US" cap="none" dirty="0"/>
          </a:p>
          <a:p>
            <a:pPr marL="0" indent="0">
              <a:buFont typeface="Arial" panose="020B0604020202020204" pitchFamily="34" charset="0"/>
              <a:buNone/>
            </a:pP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2995394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33505-0E9B-4A3B-8D7A-63A17D4AC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CC1AC-C186-475A-92B8-98171BB53D3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cap="none" dirty="0"/>
              <a:t>Web Design 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cap="none" dirty="0"/>
              <a:t>  Built on WIX platform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cap="none" dirty="0"/>
              <a:t>  Cloud-Based Development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cap="none" dirty="0"/>
              <a:t>  Used HTML 5, JavaScript and templates</a:t>
            </a:r>
          </a:p>
          <a:p>
            <a:pPr marL="0" indent="0">
              <a:buNone/>
            </a:pPr>
            <a:endParaRPr lang="en-US" cap="none" dirty="0"/>
          </a:p>
          <a:p>
            <a:pPr marL="0" indent="0">
              <a:buNone/>
            </a:pPr>
            <a:endParaRPr lang="en-US" cap="none" dirty="0"/>
          </a:p>
          <a:p>
            <a:pPr marL="0" indent="0">
              <a:buNone/>
            </a:pPr>
            <a:endParaRPr lang="en-US" cap="none" dirty="0"/>
          </a:p>
          <a:p>
            <a:pPr marL="0" indent="0">
              <a:buNone/>
            </a:pPr>
            <a:endParaRPr lang="en-US" cap="non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F11303-9F60-432A-AF22-9401A0C6D5E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11820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cap="none" dirty="0"/>
              <a:t>Database Design: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cap="none" dirty="0"/>
              <a:t>Designed in </a:t>
            </a:r>
            <a:r>
              <a:rPr lang="en-US" cap="none" dirty="0" err="1"/>
              <a:t>Caspio</a:t>
            </a:r>
            <a:endParaRPr lang="en-US" cap="none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cap="none" dirty="0"/>
              <a:t>Cloud Database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cap="none" dirty="0"/>
              <a:t>User Management through  </a:t>
            </a:r>
            <a:r>
              <a:rPr lang="en-US" cap="none" dirty="0" err="1"/>
              <a:t>Caspio</a:t>
            </a:r>
            <a:endParaRPr lang="en-US" cap="none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cap="none" dirty="0"/>
              <a:t>Tables:</a:t>
            </a:r>
          </a:p>
          <a:p>
            <a:pPr lvl="1"/>
            <a:r>
              <a:rPr lang="en-US" cap="none" dirty="0"/>
              <a:t>Volunteers Table </a:t>
            </a:r>
          </a:p>
          <a:p>
            <a:pPr lvl="1"/>
            <a:r>
              <a:rPr lang="en-US" cap="none" dirty="0"/>
              <a:t>Blood Bank Table</a:t>
            </a:r>
          </a:p>
          <a:p>
            <a:pPr lvl="1"/>
            <a:r>
              <a:rPr lang="en-US" cap="none" dirty="0"/>
              <a:t>User 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929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A37A05B-5EE5-46EF-B1F8-182A3F3C17C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E753A3-CB2D-4B90-A1D6-68B9618BB0D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23000" y="135467"/>
            <a:ext cx="5334001" cy="6104466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5">
            <a:extLst>
              <a:ext uri="{FF2B5EF4-FFF2-40B4-BE49-F238E27FC236}">
                <a16:creationId xmlns:a16="http://schemas.microsoft.com/office/drawing/2014/main" id="{EF9B69EB-1232-4524-836D-824F991F89C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EA443A-62A7-44FA-AC12-5E09BE08CF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094412" cy="6380796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A5F6E0B-237E-4FA9-801A-BD4EDAD96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169" y="231418"/>
            <a:ext cx="5014024" cy="2895599"/>
          </a:xfrm>
          <a:prstGeom prst="rect">
            <a:avLst/>
          </a:prstGeom>
          <a:ln>
            <a:noFill/>
          </a:ln>
        </p:spPr>
      </p:pic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0DC9AB1-B7CE-4AEE-836A-68A56AC9A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775" y="3279652"/>
            <a:ext cx="5142813" cy="2828546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154333-37D3-49CA-A6BD-FB631539B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85800"/>
            <a:ext cx="4949172" cy="1151965"/>
          </a:xfrm>
        </p:spPr>
        <p:txBody>
          <a:bodyPr>
            <a:normAutofit/>
          </a:bodyPr>
          <a:lstStyle/>
          <a:p>
            <a:r>
              <a:rPr lang="en-US" cap="none">
                <a:solidFill>
                  <a:schemeClr val="bg1"/>
                </a:solidFill>
              </a:rPr>
              <a:t>Snapshots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85802" y="2063396"/>
            <a:ext cx="4949172" cy="36809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cap="none" dirty="0">
                <a:solidFill>
                  <a:schemeClr val="tx2">
                    <a:lumMod val="75000"/>
                  </a:schemeClr>
                </a:solidFill>
                <a:highlight>
                  <a:srgbClr val="000000"/>
                </a:highlight>
                <a:hlinkClick r:id="rId5"/>
              </a:rPr>
              <a:t>https://manaswinireddy.wixsite.com/bloodbank</a:t>
            </a:r>
            <a:r>
              <a:rPr lang="en-US" sz="2400" cap="none" dirty="0">
                <a:solidFill>
                  <a:schemeClr val="tx2">
                    <a:lumMod val="75000"/>
                  </a:schemeClr>
                </a:solidFill>
                <a:highlight>
                  <a:srgbClr val="000000"/>
                </a:highlight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9CEB2D-AF3D-449F-BA8B-BB994B2DD6DE}"/>
              </a:ext>
            </a:extLst>
          </p:cNvPr>
          <p:cNvSpPr txBox="1"/>
          <p:nvPr/>
        </p:nvSpPr>
        <p:spPr>
          <a:xfrm>
            <a:off x="5045319" y="342152"/>
            <a:ext cx="2679700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Login / Sign Up</a:t>
            </a:r>
          </a:p>
        </p:txBody>
      </p:sp>
    </p:spTree>
    <p:extLst>
      <p:ext uri="{BB962C8B-B14F-4D97-AF65-F5344CB8AC3E}">
        <p14:creationId xmlns:p14="http://schemas.microsoft.com/office/powerpoint/2010/main" val="660225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brick wall&#10;&#10;Description generated with very high confidence">
            <a:extLst>
              <a:ext uri="{FF2B5EF4-FFF2-40B4-BE49-F238E27FC236}">
                <a16:creationId xmlns:a16="http://schemas.microsoft.com/office/drawing/2014/main" id="{F770B4CD-535A-4FF2-B700-8C40F0031E9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42AB5EEF-5DB7-47EA-BB55-DC7DAC8A687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38" name="Rectangle 37">
              <a:extLst>
                <a:ext uri="{FF2B5EF4-FFF2-40B4-BE49-F238E27FC236}">
                  <a16:creationId xmlns:a16="http://schemas.microsoft.com/office/drawing/2014/main" id="{2D031218-C353-46BE-8BA0-03B929089E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63018239-79C0-4159-AE08-A6113D9AD9C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8094AE-62A3-4DD8-B617-758BE447B7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2" name="Picture 41" descr="A brick wall&#10;&#10;Description generated with very high confidence">
            <a:extLst>
              <a:ext uri="{FF2B5EF4-FFF2-40B4-BE49-F238E27FC236}">
                <a16:creationId xmlns:a16="http://schemas.microsoft.com/office/drawing/2014/main" id="{9F5E1885-4B77-4930-AF94-83DC34F516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12CED8F1-A066-4193-A0C6-FA32AABA2B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FC2AD83-6F23-413C-AD90-9F32AF8275B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528" y="6581"/>
            <a:ext cx="11741281" cy="56002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Content Placeholder 28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7495C94-E46B-4302-A525-AE5BC90DB08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1674612" y="321733"/>
            <a:ext cx="8376926" cy="4963329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93A1CF79-E584-4525-AB80-C5E826445E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0499" y="0"/>
            <a:ext cx="5051254" cy="56002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4900">
                <a:srgbClr val="000000">
                  <a:alpha val="10000"/>
                </a:srgbClr>
              </a:gs>
              <a:gs pos="100000">
                <a:schemeClr val="tx1">
                  <a:alpha val="3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367BE40-CEB0-42C0-A019-83612A9D1BD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9527" y="6581"/>
            <a:ext cx="5051254" cy="56002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4900">
                <a:srgbClr val="000000">
                  <a:alpha val="10000"/>
                </a:srgbClr>
              </a:gs>
              <a:gs pos="100000">
                <a:schemeClr val="tx1">
                  <a:alpha val="3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DFF68DC-7619-4C0C-B291-0018372D27F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600215"/>
            <a:ext cx="11731752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Freeform 9">
            <a:extLst>
              <a:ext uri="{FF2B5EF4-FFF2-40B4-BE49-F238E27FC236}">
                <a16:creationId xmlns:a16="http://schemas.microsoft.com/office/drawing/2014/main" id="{5003435F-4995-49A0-9B3D-4955D2822A2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63766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0FCCC4-F8D4-4273-AE11-BBA805934B39}"/>
              </a:ext>
            </a:extLst>
          </p:cNvPr>
          <p:cNvSpPr txBox="1"/>
          <p:nvPr/>
        </p:nvSpPr>
        <p:spPr>
          <a:xfrm>
            <a:off x="1064725" y="850900"/>
            <a:ext cx="2580175" cy="4001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4105831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5CD4D2-6A9F-4EC1-8FB2-DCDE07A7312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6548" y="102975"/>
            <a:ext cx="5745451" cy="5403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91EF19-BFF6-426A-ABB1-71EB5F1A7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080" y="102975"/>
            <a:ext cx="5595620" cy="2525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D4002D-A410-4367-9819-84ECB3140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4080" y="2859021"/>
            <a:ext cx="5595620" cy="26470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DF69CF-B146-4843-B984-43B8489B0DF9}"/>
              </a:ext>
            </a:extLst>
          </p:cNvPr>
          <p:cNvSpPr txBox="1"/>
          <p:nvPr/>
        </p:nvSpPr>
        <p:spPr>
          <a:xfrm>
            <a:off x="-35533" y="1027382"/>
            <a:ext cx="1445233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4023383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A99CE6-5B50-4BDA-9040-63EB4E2214BB}"/>
              </a:ext>
            </a:extLst>
          </p:cNvPr>
          <p:cNvSpPr txBox="1"/>
          <p:nvPr/>
        </p:nvSpPr>
        <p:spPr>
          <a:xfrm>
            <a:off x="133350" y="269186"/>
            <a:ext cx="2197100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Blood Donors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FC37871-4EED-4A6A-899B-90192A48F8A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2E5E7D-1E06-40A7-8D5C-47D960152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1671300" cy="510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56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F39543-9415-4192-A2F9-7F501E17627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5825765" cy="5590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B4C236-A905-4249-9C87-06BAC89D2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"/>
            <a:ext cx="5689599" cy="2413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4F892C-03AB-4547-A339-8821DBA0B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2560133"/>
            <a:ext cx="5689599" cy="28684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B6083C-8B55-4B28-AFE0-1DC8A69DADB8}"/>
              </a:ext>
            </a:extLst>
          </p:cNvPr>
          <p:cNvSpPr txBox="1"/>
          <p:nvPr/>
        </p:nvSpPr>
        <p:spPr>
          <a:xfrm>
            <a:off x="0" y="254000"/>
            <a:ext cx="2336800" cy="4001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Blood Banks Page</a:t>
            </a:r>
          </a:p>
        </p:txBody>
      </p:sp>
    </p:spTree>
    <p:extLst>
      <p:ext uri="{BB962C8B-B14F-4D97-AF65-F5344CB8AC3E}">
        <p14:creationId xmlns:p14="http://schemas.microsoft.com/office/powerpoint/2010/main" val="327360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rick wall&#10;&#10;Description generated with very high confidence">
            <a:extLst>
              <a:ext uri="{FF2B5EF4-FFF2-40B4-BE49-F238E27FC236}">
                <a16:creationId xmlns:a16="http://schemas.microsoft.com/office/drawing/2014/main" id="{F770B4CD-535A-4FF2-B700-8C40F0031E9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2AB5EEF-5DB7-47EA-BB55-DC7DAC8A687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2D031218-C353-46BE-8BA0-03B929089E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3018239-79C0-4159-AE08-A6113D9AD9C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8094AE-62A3-4DD8-B617-758BE447B78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16" name="Picture 15" descr="A brick wall&#10;&#10;Description generated with very high confidence">
            <a:extLst>
              <a:ext uri="{FF2B5EF4-FFF2-40B4-BE49-F238E27FC236}">
                <a16:creationId xmlns:a16="http://schemas.microsoft.com/office/drawing/2014/main" id="{9F5E1885-4B77-4930-AF94-83DC34F516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2CED8F1-A066-4193-A0C6-FA32AABA2B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C2AD83-6F23-413C-AD90-9F32AF8275B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528" y="6581"/>
            <a:ext cx="11741281" cy="56002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A1CF79-E584-4525-AB80-C5E826445E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0499" y="0"/>
            <a:ext cx="5051254" cy="56002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4900">
                <a:srgbClr val="000000">
                  <a:alpha val="10000"/>
                </a:srgbClr>
              </a:gs>
              <a:gs pos="100000">
                <a:schemeClr val="tx1">
                  <a:alpha val="3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367BE40-CEB0-42C0-A019-83612A9D1BD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9527" y="6581"/>
            <a:ext cx="5051254" cy="56002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4900">
                <a:srgbClr val="000000">
                  <a:alpha val="10000"/>
                </a:srgbClr>
              </a:gs>
              <a:gs pos="100000">
                <a:schemeClr val="tx1">
                  <a:alpha val="3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FF68DC-7619-4C0C-B291-0018372D27F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600215"/>
            <a:ext cx="11731752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5003435F-4995-49A0-9B3D-4955D2822A2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63766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8B694A-9903-4270-B53A-605FA7D47F1E}"/>
              </a:ext>
            </a:extLst>
          </p:cNvPr>
          <p:cNvSpPr txBox="1"/>
          <p:nvPr/>
        </p:nvSpPr>
        <p:spPr>
          <a:xfrm>
            <a:off x="49512" y="237615"/>
            <a:ext cx="2466587" cy="4001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Contact US Page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300C5B-57F1-40DC-BED5-092B66B7139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AD4B97-061A-49A6-9C60-D18CCF57A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03" y="697099"/>
            <a:ext cx="10204046" cy="4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143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84151-E52D-4052-B797-EB89F8A5B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747" y="275303"/>
            <a:ext cx="9094839" cy="442452"/>
          </a:xfrm>
        </p:spPr>
        <p:txBody>
          <a:bodyPr>
            <a:normAutofit fontScale="90000"/>
          </a:bodyPr>
          <a:lstStyle/>
          <a:p>
            <a:r>
              <a:rPr lang="en-US" cap="none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D7E7D-0275-4EB0-AAF6-6519C4A4829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002890"/>
            <a:ext cx="10394707" cy="4670323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cap="none" dirty="0"/>
              <a:t>Testing during the requirements:</a:t>
            </a:r>
          </a:p>
          <a:p>
            <a:pPr marL="0" indent="0">
              <a:buNone/>
            </a:pPr>
            <a:r>
              <a:rPr lang="en-US" cap="none" dirty="0"/>
              <a:t>        Feasibility of requirements and ensuring key requirements are present.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cap="none" dirty="0"/>
              <a:t>Testing during design:</a:t>
            </a:r>
          </a:p>
          <a:p>
            <a:pPr marL="0" indent="0">
              <a:buNone/>
            </a:pPr>
            <a:r>
              <a:rPr lang="en-US" cap="none" dirty="0"/>
              <a:t>        Firstly, created a rough design and then after finalizing the requirement, we created final design.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cap="none" dirty="0"/>
              <a:t>Testing during implementation: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cap="none" dirty="0"/>
              <a:t> Functionality testing: </a:t>
            </a:r>
          </a:p>
          <a:p>
            <a:pPr marL="457200" lvl="1" indent="0">
              <a:buNone/>
            </a:pPr>
            <a:r>
              <a:rPr lang="en-US" cap="none" dirty="0"/>
              <a:t>            This is testing for the links in web pages, submission of forms and getting  information from user in web pages.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cap="none" dirty="0"/>
              <a:t> Usability testing:</a:t>
            </a:r>
          </a:p>
          <a:p>
            <a:pPr marL="457200" lvl="1" indent="0">
              <a:buNone/>
            </a:pPr>
            <a:r>
              <a:rPr lang="en-US" cap="none" dirty="0"/>
              <a:t>             Easy navigation, clear instructions and consistency in web pages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cap="none" dirty="0"/>
              <a:t> Compatibility testing:</a:t>
            </a:r>
          </a:p>
          <a:p>
            <a:pPr marL="914400" lvl="2" indent="0">
              <a:buNone/>
            </a:pPr>
            <a:r>
              <a:rPr lang="en-US" cap="none" dirty="0"/>
              <a:t>Compatibility of the website in different web browsers and mobile browser and their printing option testing in                                                                 maintenance and enhancement: yet to determine</a:t>
            </a:r>
          </a:p>
        </p:txBody>
      </p:sp>
    </p:spTree>
    <p:extLst>
      <p:ext uri="{BB962C8B-B14F-4D97-AF65-F5344CB8AC3E}">
        <p14:creationId xmlns:p14="http://schemas.microsoft.com/office/powerpoint/2010/main" val="3670555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F4EAD-BCD7-4D40-85A2-A0D3D79CD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16988"/>
            <a:ext cx="10396882" cy="1151965"/>
          </a:xfrm>
        </p:spPr>
        <p:txBody>
          <a:bodyPr/>
          <a:lstStyle/>
          <a:p>
            <a:r>
              <a:rPr lang="en-US" cap="none" dirty="0">
                <a:latin typeface="Arial Black" panose="020B0A04020102020204" pitchFamily="34" charset="0"/>
              </a:rPr>
              <a:t>Current Problem</a:t>
            </a:r>
            <a:endParaRPr lang="en-US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AAED8-4F0D-481B-9E33-0594362D195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cap="none" dirty="0">
              <a:latin typeface="Body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cap="none" dirty="0">
                <a:latin typeface="Body" charset="0"/>
              </a:rPr>
              <a:t>There’s not enough knowledge about blood donation to the general people.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cap="none" dirty="0">
                <a:latin typeface="Body" charset="0"/>
              </a:rPr>
              <a:t>People can’t find near by blood banks.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cap="none" dirty="0">
                <a:latin typeface="Body" charset="0"/>
              </a:rPr>
              <a:t>Procedure and eligibility criteria unknown to most of the people.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cap="none" dirty="0">
                <a:latin typeface="Body" charset="0"/>
              </a:rPr>
              <a:t>Blood banks and Hospitals can’t find volunteers at real-time for the rare blood groups.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cap="none" dirty="0">
                <a:latin typeface="Body" charset="0"/>
              </a:rPr>
              <a:t>People can’t find information about which blood bank has which blood group.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315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7841" y="2155692"/>
            <a:ext cx="10972800" cy="2451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1" indent="-228600"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Wingdings" panose="05000000000000000000" pitchFamily="2" charset="2"/>
              <a:buChar char="v"/>
            </a:pPr>
            <a:r>
              <a:rPr lang="en-US" sz="2000" dirty="0">
                <a:latin typeface="Body" charset="0"/>
              </a:rPr>
              <a:t> Allow blood banks to enter and update their stats and records which in maintained in database</a:t>
            </a:r>
          </a:p>
          <a:p>
            <a:pPr marL="228600" lvl="1" indent="-228600"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Wingdings" panose="05000000000000000000" pitchFamily="2" charset="2"/>
              <a:buChar char="v"/>
            </a:pPr>
            <a:r>
              <a:rPr lang="en-US" sz="2000" dirty="0">
                <a:latin typeface="Body" charset="0"/>
              </a:rPr>
              <a:t> Cover more states for blood bank data(Only Florida is covered in current system)</a:t>
            </a:r>
          </a:p>
          <a:p>
            <a:pPr marL="228600" lvl="1" indent="-228600"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Wingdings" panose="05000000000000000000" pitchFamily="2" charset="2"/>
              <a:buChar char="v"/>
            </a:pPr>
            <a:r>
              <a:rPr lang="en-US" sz="2000" dirty="0">
                <a:latin typeface="Body" charset="0"/>
              </a:rPr>
              <a:t> Different access levels for blood bank, hospital and individual users.</a:t>
            </a:r>
          </a:p>
          <a:p>
            <a:pPr marL="228600" lvl="1" indent="-228600"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Wingdings" panose="05000000000000000000" pitchFamily="2" charset="2"/>
              <a:buChar char="v"/>
            </a:pPr>
            <a:r>
              <a:rPr lang="en-US" sz="2000" dirty="0">
                <a:latin typeface="Body" charset="0"/>
              </a:rPr>
              <a:t> Include real time chat and messaging facility for interaction between donor and receiver.</a:t>
            </a:r>
          </a:p>
          <a:p>
            <a:pPr marL="0" lvl="1"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</a:pPr>
            <a:endParaRPr lang="en-US" sz="2000" dirty="0">
              <a:latin typeface="Body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1F4EAD-BCD7-4D40-85A2-A0D3D79CD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54472"/>
            <a:ext cx="10396882" cy="988254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Arial Black" panose="020B0A04020102020204" pitchFamily="34" charset="0"/>
              </a:rPr>
              <a:t>Future Enhancements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972091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D3F7DF-2896-4291-BD37-87CF7A5E5402}"/>
              </a:ext>
            </a:extLst>
          </p:cNvPr>
          <p:cNvSpPr/>
          <p:nvPr/>
        </p:nvSpPr>
        <p:spPr>
          <a:xfrm>
            <a:off x="1223889" y="844061"/>
            <a:ext cx="97911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B90C2B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Everyone may become a savior</a:t>
            </a:r>
            <a:r>
              <a:rPr lang="mr-IN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B90C2B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…</a:t>
            </a:r>
            <a:endParaRPr lang="en-US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B90C2B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endParaRPr lang="en-US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B90C2B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endParaRPr lang="en-US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B90C2B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endParaRPr lang="en-US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B90C2B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4" name="Picture 3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410D25E1-BBBD-4670-A7C5-84ED12876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155" y="2045776"/>
            <a:ext cx="5486401" cy="319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793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B94F4-1273-4D0E-877A-D02D14C3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Suggestions and Feedback !!!</a:t>
            </a:r>
          </a:p>
        </p:txBody>
      </p:sp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5534AD7D-1DD1-4E7A-BAB1-83F4AF2DBC7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400" y="2466975"/>
            <a:ext cx="3333750" cy="2505075"/>
          </a:xfrm>
        </p:spPr>
      </p:pic>
    </p:spTree>
    <p:extLst>
      <p:ext uri="{BB962C8B-B14F-4D97-AF65-F5344CB8AC3E}">
        <p14:creationId xmlns:p14="http://schemas.microsoft.com/office/powerpoint/2010/main" val="3534684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2E77-AEC1-440D-A45A-39826EC72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Arial Black" panose="020B0A04020102020204" pitchFamily="34" charset="0"/>
              </a:rPr>
              <a:t>What is </a:t>
            </a:r>
            <a:r>
              <a:rPr lang="en-US" i="1" cap="none" dirty="0">
                <a:latin typeface="Calisto MT" panose="02040603050505030304" pitchFamily="18" charset="0"/>
              </a:rPr>
              <a:t>Blood Bank System</a:t>
            </a:r>
            <a:r>
              <a:rPr lang="en-US" cap="none" dirty="0">
                <a:latin typeface="Arial Black" panose="020B0A04020102020204" pitchFamily="34" charset="0"/>
              </a:rPr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DE7C6-6CBB-46DA-8285-53277C09E39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  <a:buFont typeface="Wingdings" panose="05000000000000000000" pitchFamily="2" charset="2"/>
              <a:buChar char="v"/>
            </a:pPr>
            <a:endParaRPr lang="en-US" sz="2000" dirty="0">
              <a:latin typeface="Body" charset="0"/>
            </a:endParaRPr>
          </a:p>
          <a:p>
            <a:pPr marL="228600" lvl="1">
              <a:spcBef>
                <a:spcPts val="1000"/>
              </a:spcBef>
              <a:buFont typeface="Wingdings" panose="05000000000000000000" pitchFamily="2" charset="2"/>
              <a:buChar char="v"/>
            </a:pPr>
            <a:r>
              <a:rPr lang="en-US" sz="2000" cap="none" dirty="0">
                <a:latin typeface="Body" charset="0"/>
              </a:rPr>
              <a:t> Web application</a:t>
            </a:r>
            <a:endParaRPr lang="en-US" sz="2000" dirty="0">
              <a:latin typeface="Body" charset="0"/>
            </a:endParaRPr>
          </a:p>
          <a:p>
            <a:pPr marL="228600" lvl="1">
              <a:spcBef>
                <a:spcPts val="1000"/>
              </a:spcBef>
              <a:buFont typeface="Wingdings" panose="05000000000000000000" pitchFamily="2" charset="2"/>
              <a:buChar char="v"/>
            </a:pPr>
            <a:r>
              <a:rPr lang="en-US" sz="2000" dirty="0">
                <a:latin typeface="Body" charset="0"/>
              </a:rPr>
              <a:t> p</a:t>
            </a:r>
            <a:r>
              <a:rPr lang="en-US" sz="2000" cap="none" dirty="0">
                <a:latin typeface="Body" charset="0"/>
              </a:rPr>
              <a:t>rovides Information about Blood donation</a:t>
            </a:r>
          </a:p>
          <a:p>
            <a:pPr marL="228600" lvl="1">
              <a:spcBef>
                <a:spcPts val="1000"/>
              </a:spcBef>
              <a:buFont typeface="Wingdings" panose="05000000000000000000" pitchFamily="2" charset="2"/>
              <a:buChar char="v"/>
            </a:pPr>
            <a:r>
              <a:rPr lang="en-US" sz="2000" dirty="0">
                <a:latin typeface="Body" charset="0"/>
              </a:rPr>
              <a:t> p</a:t>
            </a:r>
            <a:r>
              <a:rPr lang="en-US" sz="2000" cap="none" dirty="0">
                <a:latin typeface="Body" charset="0"/>
              </a:rPr>
              <a:t>rovides Eligibility Criteria’s</a:t>
            </a:r>
          </a:p>
          <a:p>
            <a:pPr marL="228600" lvl="1">
              <a:spcBef>
                <a:spcPts val="1000"/>
              </a:spcBef>
              <a:buFont typeface="Wingdings" panose="05000000000000000000" pitchFamily="2" charset="2"/>
              <a:buChar char="v"/>
            </a:pPr>
            <a:r>
              <a:rPr lang="en-US" sz="2000" cap="none" dirty="0">
                <a:latin typeface="Body" charset="0"/>
              </a:rPr>
              <a:t> Data about donors, blood banks, hospitals and blood availability. </a:t>
            </a:r>
            <a:endParaRPr lang="en-US" sz="2000" dirty="0">
              <a:latin typeface="Body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031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2369" y="1505242"/>
            <a:ext cx="10972800" cy="4092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</a:pPr>
            <a:r>
              <a:rPr lang="en-US" sz="2800" b="1" dirty="0">
                <a:latin typeface="Body" charset="0"/>
              </a:rPr>
              <a:t>User specific requirement</a:t>
            </a:r>
          </a:p>
          <a:p>
            <a:pPr marL="228600" lvl="1" indent="-228600"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Wingdings" panose="05000000000000000000" pitchFamily="2" charset="2"/>
              <a:buChar char="v"/>
            </a:pPr>
            <a:r>
              <a:rPr lang="en-US" sz="2000" dirty="0">
                <a:latin typeface="Body" charset="0"/>
              </a:rPr>
              <a:t> Log in options like Facebook, Gmail, and own user account</a:t>
            </a:r>
          </a:p>
          <a:p>
            <a:pPr marL="228600" lvl="1" indent="-228600"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Wingdings" panose="05000000000000000000" pitchFamily="2" charset="2"/>
              <a:buChar char="v"/>
            </a:pPr>
            <a:r>
              <a:rPr lang="en-US" sz="2000" dirty="0">
                <a:latin typeface="Body" charset="0"/>
              </a:rPr>
              <a:t> Advance search option like search blood near me, search by zip code and search by blood group</a:t>
            </a:r>
          </a:p>
          <a:p>
            <a:pPr marL="228600" lvl="1" indent="-228600"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Wingdings" panose="05000000000000000000" pitchFamily="2" charset="2"/>
              <a:buChar char="v"/>
            </a:pPr>
            <a:r>
              <a:rPr lang="en-US" sz="2000" dirty="0">
                <a:latin typeface="Body" charset="0"/>
              </a:rPr>
              <a:t> Volunteer for blood donation</a:t>
            </a:r>
          </a:p>
          <a:p>
            <a:pPr marL="228600" lvl="1" indent="-228600"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Wingdings" panose="05000000000000000000" pitchFamily="2" charset="2"/>
              <a:buChar char="v"/>
            </a:pPr>
            <a:r>
              <a:rPr lang="en-US" sz="2000" dirty="0">
                <a:latin typeface="Body" charset="0"/>
              </a:rPr>
              <a:t> Search Blood banks </a:t>
            </a:r>
            <a:r>
              <a:rPr lang="mr-IN" sz="2000" dirty="0">
                <a:latin typeface="Body" charset="0"/>
              </a:rPr>
              <a:t>–</a:t>
            </a:r>
            <a:r>
              <a:rPr lang="en-US" sz="2000" dirty="0">
                <a:latin typeface="Body" charset="0"/>
              </a:rPr>
              <a:t> currently specific to Tampa</a:t>
            </a:r>
          </a:p>
          <a:p>
            <a:pPr marL="228600" lvl="1" indent="-228600"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Wingdings" panose="05000000000000000000" pitchFamily="2" charset="2"/>
              <a:buChar char="v"/>
            </a:pPr>
            <a:r>
              <a:rPr lang="en-US" sz="2000" dirty="0">
                <a:latin typeface="Body" charset="0"/>
              </a:rPr>
              <a:t> Blood donation general information</a:t>
            </a:r>
          </a:p>
          <a:p>
            <a:pPr marL="228600" lvl="1" indent="-228600"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Wingdings" panose="05000000000000000000" pitchFamily="2" charset="2"/>
              <a:buChar char="v"/>
            </a:pPr>
            <a:r>
              <a:rPr lang="en-US" sz="2000" dirty="0">
                <a:latin typeface="Body" charset="0"/>
              </a:rPr>
              <a:t> Blood donation eligibility criteria</a:t>
            </a:r>
          </a:p>
          <a:p>
            <a:pPr marL="228600" lvl="1" indent="-228600"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Wingdings" panose="05000000000000000000" pitchFamily="2" charset="2"/>
              <a:buChar char="v"/>
            </a:pPr>
            <a:r>
              <a:rPr lang="en-US" sz="2000" dirty="0">
                <a:latin typeface="Body" charset="0"/>
              </a:rPr>
              <a:t> Send Notification – For emergency situations and Blood drives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1F4EAD-BCD7-4D40-85A2-A0D3D79CD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62241"/>
            <a:ext cx="10396882" cy="988254"/>
          </a:xfrm>
        </p:spPr>
        <p:txBody>
          <a:bodyPr/>
          <a:lstStyle/>
          <a:p>
            <a:r>
              <a:rPr lang="en-US" cap="none" dirty="0">
                <a:latin typeface="Arial Black" panose="020B0A04020102020204" pitchFamily="34" charset="0"/>
              </a:rPr>
              <a:t>Requirements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1508083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2173A-EB01-42C4-932F-D6348F7C71A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418454"/>
            <a:ext cx="10394707" cy="4956131"/>
          </a:xfrm>
        </p:spPr>
        <p:txBody>
          <a:bodyPr>
            <a:normAutofit fontScale="55000" lnSpcReduction="20000"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3600" b="1" cap="none" dirty="0">
                <a:latin typeface="Body" charset="0"/>
              </a:rPr>
              <a:t>Non Functional Requirement</a:t>
            </a:r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v"/>
            </a:pPr>
            <a:r>
              <a:rPr lang="en-US" sz="2800" b="1" cap="none" dirty="0">
                <a:latin typeface="Body" charset="0"/>
              </a:rPr>
              <a:t>Performance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sz="2800" cap="none" dirty="0">
                <a:latin typeface="Body" charset="0"/>
              </a:rPr>
              <a:t>           Web based application with a good database connection</a:t>
            </a:r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v"/>
            </a:pPr>
            <a:r>
              <a:rPr lang="en-US" sz="2800" b="1" cap="none" dirty="0">
                <a:latin typeface="Body" charset="0"/>
              </a:rPr>
              <a:t>Availability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sz="2800" cap="none" dirty="0">
                <a:latin typeface="Body" charset="0"/>
              </a:rPr>
              <a:t>           Cloud based application, high availability</a:t>
            </a:r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v"/>
            </a:pPr>
            <a:r>
              <a:rPr lang="en-US" sz="2800" b="1" cap="none" dirty="0">
                <a:latin typeface="Body" charset="0"/>
              </a:rPr>
              <a:t>Security Requirement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sz="2800" cap="none" dirty="0">
                <a:latin typeface="Body" charset="0"/>
              </a:rPr>
              <a:t>           System should not store any passwords of the users </a:t>
            </a:r>
            <a:endParaRPr lang="en-US" sz="3600" b="1" cap="none" dirty="0">
              <a:latin typeface="Body" charset="0"/>
            </a:endParaRPr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v"/>
            </a:pPr>
            <a:r>
              <a:rPr lang="en-US" sz="2800" b="1" cap="none" dirty="0">
                <a:latin typeface="Body" charset="0"/>
              </a:rPr>
              <a:t>Supported browsers for desktop devices</a:t>
            </a:r>
          </a:p>
          <a:p>
            <a:pPr marL="914400" lvl="2" indent="-45720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600" cap="none" dirty="0">
                <a:latin typeface="Body" charset="0"/>
              </a:rPr>
              <a:t>Google Chrome , Firefox, Internet Explorer </a:t>
            </a:r>
          </a:p>
          <a:p>
            <a:pPr marL="914400" lvl="2" indent="-45720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600" cap="none" dirty="0">
                <a:latin typeface="Body" charset="0"/>
              </a:rPr>
              <a:t>Safari for Mac (version 9 and above)</a:t>
            </a:r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v"/>
            </a:pPr>
            <a:r>
              <a:rPr lang="en-US" sz="2800" b="1" cap="none" dirty="0">
                <a:latin typeface="Body" charset="0"/>
              </a:rPr>
              <a:t>Supported browsers for mobile devices</a:t>
            </a:r>
          </a:p>
          <a:p>
            <a:pPr marL="914400" lvl="2" indent="-45720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600" cap="none" dirty="0">
                <a:latin typeface="Body" charset="0"/>
              </a:rPr>
              <a:t>Google Chrome </a:t>
            </a:r>
          </a:p>
          <a:p>
            <a:pPr marL="914400" lvl="2" indent="-45720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600" cap="none" dirty="0">
                <a:latin typeface="Body" charset="0"/>
              </a:rPr>
              <a:t>Safari for Mac (version 9 and above)</a:t>
            </a:r>
          </a:p>
          <a:p>
            <a:pPr marL="457200" lvl="1" indent="-457200">
              <a:spcBef>
                <a:spcPts val="1000"/>
              </a:spcBef>
              <a:buFont typeface="Wingdings" panose="05000000000000000000" pitchFamily="2" charset="2"/>
              <a:buChar char="§"/>
            </a:pPr>
            <a:endParaRPr lang="en-US" sz="2800" cap="none" dirty="0">
              <a:latin typeface="Bod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356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40EBDF3C-61A6-450C-8532-9276D9A1EB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240" y="457200"/>
            <a:ext cx="7045932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FBE9B-E2FF-4B2E-8F65-43C056A05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9812" y="685800"/>
            <a:ext cx="3072869" cy="1151965"/>
          </a:xfrm>
        </p:spPr>
        <p:txBody>
          <a:bodyPr>
            <a:normAutofit/>
          </a:bodyPr>
          <a:lstStyle/>
          <a:p>
            <a:r>
              <a:rPr lang="en-US" sz="3700" cap="none" dirty="0">
                <a:latin typeface="Arial Black" panose="020B0A04020102020204" pitchFamily="34" charset="0"/>
              </a:rPr>
              <a:t>Use Case Diagram</a:t>
            </a:r>
            <a:endParaRPr lang="en-US" sz="37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D42BFC-229B-4995-BA1F-B74A4D636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92" y="0"/>
            <a:ext cx="7286299" cy="621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753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0EBDF3C-61A6-450C-8532-9276D9A1EB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240" y="457200"/>
            <a:ext cx="7045932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C42F8-81AE-49DC-94C3-0364C54FC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5711" y="685800"/>
            <a:ext cx="4430598" cy="1151965"/>
          </a:xfrm>
        </p:spPr>
        <p:txBody>
          <a:bodyPr>
            <a:normAutofit/>
          </a:bodyPr>
          <a:lstStyle/>
          <a:p>
            <a:r>
              <a:rPr lang="en-US" sz="3800" cap="none" dirty="0">
                <a:latin typeface="Arial Black" panose="020B0A04020102020204" pitchFamily="34" charset="0"/>
              </a:rPr>
              <a:t>Class Diagram</a:t>
            </a:r>
            <a:endParaRPr lang="en-US" sz="3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623C5D-900D-400D-86B5-FA1A708B5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59" y="-1"/>
            <a:ext cx="7712286" cy="603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92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2F740-091C-4C93-B0AA-7444E7B39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-575034"/>
            <a:ext cx="10396882" cy="1828799"/>
          </a:xfrm>
        </p:spPr>
        <p:txBody>
          <a:bodyPr>
            <a:normAutofit/>
          </a:bodyPr>
          <a:lstStyle/>
          <a:p>
            <a:r>
              <a:rPr lang="en-US" sz="3600" dirty="0"/>
              <a:t>S</a:t>
            </a:r>
            <a:r>
              <a:rPr lang="en-US" sz="3600" cap="none" dirty="0">
                <a:latin typeface="Arial Black" panose="020B0A04020102020204" pitchFamily="34" charset="0"/>
              </a:rPr>
              <a:t>equence Diagram</a:t>
            </a:r>
            <a:endParaRPr lang="en-US" sz="36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0730A27-2025-4D8B-BBD9-DD33BCE25EE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72106" y="654961"/>
            <a:ext cx="11453837" cy="570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82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0EBDF3C-61A6-450C-8532-9276D9A1EB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240" y="457200"/>
            <a:ext cx="7045932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AEE3D0-485C-434C-9DB3-5BDA0F4A4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9812" y="685800"/>
            <a:ext cx="3072869" cy="1151965"/>
          </a:xfrm>
        </p:spPr>
        <p:txBody>
          <a:bodyPr>
            <a:normAutofit/>
          </a:bodyPr>
          <a:lstStyle/>
          <a:p>
            <a:pPr algn="ctr"/>
            <a:r>
              <a:rPr lang="en-US" sz="3700" cap="none" dirty="0">
                <a:latin typeface="Arial Black" panose="020B0A04020102020204" pitchFamily="34" charset="0"/>
              </a:rPr>
              <a:t>Activity        Diagram</a:t>
            </a:r>
            <a:endParaRPr lang="en-US" sz="3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3994F3-4A7B-4370-93A4-46D533C03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22" y="119346"/>
            <a:ext cx="7911489" cy="546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5610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2033</TotalTime>
  <Words>566</Words>
  <Application>Microsoft Office PowerPoint</Application>
  <PresentationFormat>Widescreen</PresentationFormat>
  <Paragraphs>106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Arial</vt:lpstr>
      <vt:lpstr>Arial Black</vt:lpstr>
      <vt:lpstr>Arial Rounded MT Bold</vt:lpstr>
      <vt:lpstr>Body</vt:lpstr>
      <vt:lpstr>Calibri</vt:lpstr>
      <vt:lpstr>Calisto MT</vt:lpstr>
      <vt:lpstr>Impact</vt:lpstr>
      <vt:lpstr>Lucida Handwriting</vt:lpstr>
      <vt:lpstr>Mangal</vt:lpstr>
      <vt:lpstr>Wingdings</vt:lpstr>
      <vt:lpstr>Main Event</vt:lpstr>
      <vt:lpstr>ADVANCE SYSTEM  ANALYS AND DESIGN   Presentation          BLOOD BANK SYSTEM</vt:lpstr>
      <vt:lpstr>Current Problem</vt:lpstr>
      <vt:lpstr>What is Blood Bank System?</vt:lpstr>
      <vt:lpstr>Requirements</vt:lpstr>
      <vt:lpstr>PowerPoint Presentation</vt:lpstr>
      <vt:lpstr>Use Case Diagram</vt:lpstr>
      <vt:lpstr>Class Diagram</vt:lpstr>
      <vt:lpstr>Sequence Diagram</vt:lpstr>
      <vt:lpstr>Activity        Diagram</vt:lpstr>
      <vt:lpstr>State Diagram</vt:lpstr>
      <vt:lpstr>Modules</vt:lpstr>
      <vt:lpstr>Implementation</vt:lpstr>
      <vt:lpstr>Snapshots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Testing</vt:lpstr>
      <vt:lpstr>Future Enhancements</vt:lpstr>
      <vt:lpstr>PowerPoint Presentation</vt:lpstr>
      <vt:lpstr>Suggestions and Feedback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ASAD Project Presentation  BLOOD BANK SYSTEM</dc:title>
  <dc:creator>manaswini reddy</dc:creator>
  <cp:lastModifiedBy>arshadjamal1993@outlook.com</cp:lastModifiedBy>
  <cp:revision>132</cp:revision>
  <dcterms:created xsi:type="dcterms:W3CDTF">2017-09-28T23:07:51Z</dcterms:created>
  <dcterms:modified xsi:type="dcterms:W3CDTF">2017-11-09T20:12:41Z</dcterms:modified>
</cp:coreProperties>
</file>